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6B5DBD9-257D-481E-ABEC-ED89130F93F8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AE694F7-6E7B-4D61-AE3E-73AD2F356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19400"/>
            <a:ext cx="632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110000"/>
              </a:lnSpc>
              <a:spcBef>
                <a:spcPct val="20000"/>
              </a:spcBef>
            </a:pPr>
            <a:r>
              <a:rPr lang="fa-IR" sz="3200" dirty="0" smtClean="0">
                <a:solidFill>
                  <a:srgbClr val="00B050"/>
                </a:solidFill>
                <a:cs typeface="B Yagut" pitchFamily="2" charset="-78"/>
              </a:rPr>
              <a:t>دستیابی به مزیت عملیاتی و ارتباط با مشتری؛ نرم افزارهای کاربردی سازمانی</a:t>
            </a:r>
            <a:endParaRPr lang="fa-IR" sz="3200" dirty="0" smtClean="0">
              <a:solidFill>
                <a:srgbClr val="00B050"/>
              </a:solidFill>
              <a:latin typeface="Yagut" pitchFamily="2" charset="-78"/>
              <a:cs typeface="B Yagut" pitchFamily="2" charset="-7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1481025"/>
            <a:ext cx="55006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rtl="1" eaLnBrk="1" hangingPunct="1">
              <a:lnSpc>
                <a:spcPct val="110000"/>
              </a:lnSpc>
              <a:spcBef>
                <a:spcPct val="20000"/>
              </a:spcBef>
            </a:pPr>
            <a:r>
              <a:rPr lang="fa-IR" sz="3200" dirty="0">
                <a:solidFill>
                  <a:srgbClr val="FFFF00"/>
                </a:solidFill>
                <a:latin typeface="Yagut" pitchFamily="2" charset="-78"/>
                <a:cs typeface="B Lotus" pitchFamily="2" charset="-78"/>
              </a:rPr>
              <a:t>سيستم هاي اطلاعاتي مديريت پيشرفته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93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به نام خداوند جان آفرین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حکیم سخن در زبان آفرین</a:t>
            </a:r>
          </a:p>
        </p:txBody>
      </p:sp>
    </p:spTree>
    <p:extLst>
      <p:ext uri="{BB962C8B-B14F-4D97-AF65-F5344CB8AC3E}">
        <p14:creationId xmlns:p14="http://schemas.microsoft.com/office/powerpoint/2010/main" val="37440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22" y="1719263"/>
            <a:ext cx="6216977" cy="46388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5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سازمانی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بهره روی عملیاتی را افزایش می دهند.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اطلاعاتی سازمان گستر را برای پشتیبانی تصمیم گیری ارائه می کنند.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به سازمانها کمک می کنند تا به در خواست های مشتریان برای دریافت کالا یا اطلاعات به سرعت پاسخ دهند.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شامل ابزارهای تحلیلی برای استفاده از داده های گرفته شده از سیستم می باشند تا عملکرد کلی سازمان را ارزیابی کنند.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endParaRPr lang="fa-IR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آلوکا رهبر جهانی تولید آلومینیوم و محصولات آلومینیومی در خطوط تجاری خود نوعی سازماندهی  به کار برده بود هر بخش مجموعه اطلاعات مربوط به خود را داشتند. بسیاری از سیستم هایش ناکارآمد و منسوخ بود.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پس از اجرای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Oracle</a:t>
            </a: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 بسیاری از از فرآیندها و سیستم های ناکارآمد خود را حذف کرد. سیستم سازمانی به آلوکا کمک کرد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 زمان چرخه ی خود را با تأیید دریافت کالا و ارائه رسید به طور خودکار کاهش دهد.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فرآیند تراکنش حساب های پرداختنی اش را تا 89 درصد کاهش دهد.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فعالیت های مالی و خرید خود را متمرکز کند که این امر هزینه های جهانی او را تا 20 درصد کاهش داد.</a:t>
            </a:r>
            <a:endParaRPr lang="fa-IR" sz="1400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cs typeface="B Titr" pitchFamily="2" charset="-78"/>
              </a:rPr>
              <a:t>ارزش تجاری سیستم های سازمانی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زنجیره ی تأمین یک شرکت، شبکه ای از سازمان و فرآیند کسب و کار است برای: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تهیه مواد خام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تبدیل این مواد خام به محصولات نیمه کاره و تمام شده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توزیع محصولات تمام شده.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endParaRPr lang="fa-IR" sz="1600" b="1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زنجیره ی تأمین شبکه ای است برای مرتبط ساختن: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تأمین کنندگان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کارخانه های تولیدی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مراکز توزیع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خرده فروشان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مشتریان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endParaRPr lang="fa-IR" sz="1600" b="1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charset="0"/>
              <a:buChar char="•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مواد، اطلاعات و پرداخت ها از دو جهت در زنحیره ی تأمین در جریانند.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b="1" dirty="0">
                <a:cs typeface="B Titr" pitchFamily="2" charset="-78"/>
              </a:rPr>
              <a:t>زنجیره ی تأمین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46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algn="ctr"/>
            <a:r>
              <a:rPr lang="fa-IR" sz="3200" b="1" dirty="0">
                <a:cs typeface="B Titr" pitchFamily="2" charset="-78"/>
              </a:rPr>
              <a:t>زنجیره ی تأمین (ادامه)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8606" y="592701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231F20"/>
                </a:solidFill>
                <a:latin typeface="Times New Roman" pitchFamily="18" charset="0"/>
                <a:cs typeface="B Mitra" pitchFamily="2" charset="-78"/>
              </a:rPr>
              <a:t>این جدول افرادی که در زنجیره ی تأمین نایک دخیل هستند را نشان می دهند. جهت حرکت اطلاعات از جریان بالا و پایین برای هماهنگی فعالیت های خرید، ساخت و حرکت یک کالا را نمایش می دهد</a:t>
            </a:r>
            <a:endParaRPr lang="en-US" dirty="0">
              <a:solidFill>
                <a:srgbClr val="231F20"/>
              </a:solidFill>
              <a:latin typeface="Times New Roman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6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7059"/>
            <a:ext cx="7401185" cy="46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fa-IR" sz="2000" b="1" kern="0" cap="none" dirty="0">
                <a:solidFill>
                  <a:srgbClr val="000000"/>
                </a:solidFill>
                <a:latin typeface="Arial"/>
                <a:cs typeface="B Titr" pitchFamily="2" charset="-78"/>
              </a:rPr>
              <a:t>سیستم های اطلاعاتی و مدیریت زنجیره ی تأمین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موجودی ایمن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در زنجیره ی تأمین عدم قطعیت به وجود می آید چرا که بسیاری از حوادث قابل پیش بینی نیستند.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تولید کنندگان با نگه داشتن مواد و محصولات بیشتر از آنچه که نیاز دارند با عدم توانایی در پیش بینی و عدم قطعیت مقابله می کنند.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اگرچه موجودی بیش از اندازه، برای سازمان هزینه بر است اما کمبود کالا نیز می تواند هزینه بر باشد چرا که ممکن است میزان سفارشات کاهش یابد.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endParaRPr lang="fa-IR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اثر شلاقی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اطلاعات مربوط به محصول تقاضای محصول هنگام عبور از بخشی به بخش دیگر در زنجیره تأمین تحریف شود.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این اثر و نوسان به صورت موجی در سراسر زنجیره ی تأمین به حرکت در می آید 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میزان سفارشات را بزرگتر نشان می دهند.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موجودی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تولید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انبار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هزینه های حمل و نقل را بیش از اندازه افزایش می دهد.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a-IR" sz="2000" b="1" kern="0" cap="none" dirty="0">
                <a:solidFill>
                  <a:srgbClr val="000000"/>
                </a:solidFill>
                <a:latin typeface="Arial"/>
                <a:cs typeface="B Titr" pitchFamily="2" charset="-78"/>
              </a:rPr>
              <a:t>سیستم های اطلاعاتی و مدیریت زنجیره ی تأمین(ادامه)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0490"/>
            <a:ext cx="665396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اثر شلاقی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dirty="0">
                <a:cs typeface="B Mitra" pitchFamily="2" charset="-78"/>
              </a:rPr>
              <a:t>اطلاعات ناردست منجر به نوساناتی می شود که این نوسانات با حرکت در زنجیره ی تأمین بیشتر می شود. نوسانات کوچک در فروش موجب به وجود آمدن افزایش موجودی توزیع کنندگان، تولیدکنندگان و تأمین کنندگان می شود.</a:t>
            </a:r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94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rtl="1"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شرکت </a:t>
            </a:r>
            <a:r>
              <a:rPr lang="en-US" sz="1800" dirty="0" smtClean="0">
                <a:cs typeface="B Mitra" pitchFamily="2" charset="-78"/>
              </a:rPr>
              <a:t>Procter &amp; Gamble (P&amp;G)</a:t>
            </a:r>
            <a:r>
              <a:rPr lang="fa-IR" sz="1800" dirty="0" smtClean="0">
                <a:cs typeface="B Mitra" pitchFamily="2" charset="-78"/>
              </a:rPr>
              <a:t> تولیدکننده ی پوشک دریافت که تعداد زیادی موجودی در نقاط زنجیره ی تأمین خود دارد. با اینکه خرید مشتریان نسبتا ثابت بود زمانی که </a:t>
            </a:r>
            <a:r>
              <a:rPr lang="en-US" sz="1800" dirty="0" smtClean="0">
                <a:cs typeface="B Mitra" pitchFamily="2" charset="-78"/>
              </a:rPr>
              <a:t>P&amp;G</a:t>
            </a:r>
            <a:r>
              <a:rPr lang="fa-IR" sz="1800" dirty="0" smtClean="0">
                <a:cs typeface="B Mitra" pitchFamily="2" charset="-78"/>
              </a:rPr>
              <a:t> قیمت تهاجمی را ارائه داد سفارشات توزیع کنندگان متوقف شد.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محصولات تمام شده و نیمه ساخته از طریق زنجیره ی تأمین در انبار نگه داشته شده بودند.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برای حل این موضوع </a:t>
            </a:r>
            <a:r>
              <a:rPr lang="en-US" sz="1800" dirty="0" smtClean="0">
                <a:cs typeface="B Mitra" pitchFamily="2" charset="-78"/>
              </a:rPr>
              <a:t>P&amp;G</a:t>
            </a:r>
            <a:r>
              <a:rPr lang="fa-IR" sz="1800" dirty="0" smtClean="0">
                <a:cs typeface="B Mitra" pitchFamily="2" charset="-78"/>
              </a:rPr>
              <a:t> فرآیندهای بازاریابی، فروش و زنجیره ی تأمین خود را تغییر داد و از پیش بینی تقاضای دقیق تری استفاده کرد.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زمانی که تمام اعضای زنجیره ی تأمین اطلاعات دقیق و به روزی را به دست آوردند عدم اطمینان در مورد تقاضا را نیز کاهش دادند.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سیستم های مدیریت  زنجیره ی تأمین نوعی از اطلاعات را ارائه می کنند که به اعضای زنجیره ی تأمین کمک می کند تصمیمات خرید و برنامه ریزی را اتخاذ کنند.</a:t>
            </a:r>
          </a:p>
          <a:p>
            <a:pPr algn="just" rtl="1">
              <a:buFont typeface="Wingdings" pitchFamily="2" charset="2"/>
              <a:buChar char="v"/>
            </a:pPr>
            <a:endParaRPr lang="fa-IR" sz="1800" dirty="0" smtClean="0">
              <a:cs typeface="B Mitra" pitchFamily="2" charset="-78"/>
            </a:endParaRPr>
          </a:p>
          <a:p>
            <a:pPr lvl="1" algn="just" rtl="1">
              <a:buFont typeface="Wingdings" pitchFamily="2" charset="2"/>
              <a:buChar char="q"/>
            </a:pPr>
            <a:r>
              <a:rPr lang="fa-IR" sz="1800" dirty="0" smtClean="0">
                <a:cs typeface="B Mitra" pitchFamily="2" charset="-78"/>
              </a:rPr>
              <a:t>اما سوال اینجاست:</a:t>
            </a:r>
          </a:p>
          <a:p>
            <a:pPr lvl="2" algn="just" rtl="1">
              <a:buFont typeface="Wingdings" pitchFamily="2" charset="2"/>
              <a:buChar char="q"/>
            </a:pPr>
            <a:r>
              <a:rPr lang="fa-IR" sz="1800" dirty="0" smtClean="0">
                <a:cs typeface="B Mitra" pitchFamily="2" charset="-78"/>
              </a:rPr>
              <a:t>سیستم های اطلاعاتی مدیریت زنجیره ی تأمین را چگونه تسهیل می کنند؟</a:t>
            </a:r>
            <a:endParaRPr lang="en-US" sz="1800" dirty="0" smtClean="0">
              <a:cs typeface="B Mitra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B Titr" pitchFamily="2" charset="-78"/>
              </a:rPr>
              <a:t>اثر شلاقی (ادامه)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7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1-برسطوح موجودی نظارت دارد</a:t>
            </a:r>
          </a:p>
          <a:p>
            <a:pPr algn="r"/>
            <a:r>
              <a:rPr lang="fa-IR" dirty="0" smtClean="0"/>
              <a:t>2-به سرعت به سفارشات عمل میکند</a:t>
            </a:r>
          </a:p>
          <a:p>
            <a:pPr algn="r"/>
            <a:r>
              <a:rPr lang="fa-IR" dirty="0" smtClean="0"/>
              <a:t>3- تصمیم میگیرند چه چیز را چه وقت تولید و ذخیره کنند ویا کی روانه بازار کنند</a:t>
            </a:r>
          </a:p>
          <a:p>
            <a:pPr algn="r"/>
            <a:r>
              <a:rPr lang="fa-IR" dirty="0" smtClean="0"/>
              <a:t>4-هزینه های موجودی وانبارداری وحمل ونقل را کاهش میدهد</a:t>
            </a:r>
          </a:p>
          <a:p>
            <a:pPr algn="r"/>
            <a:r>
              <a:rPr lang="fa-IR" dirty="0" smtClean="0"/>
              <a:t>5- به سرعت با تغییرات باهمراه میشود</a:t>
            </a:r>
          </a:p>
          <a:p>
            <a:pPr algn="r"/>
            <a:r>
              <a:rPr lang="fa-IR" dirty="0" smtClean="0"/>
              <a:t>6-بر اساس تقاضای واقعی تولید انجام میدهد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پاسخ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برنامه ریزی زنجیره  ی تأمین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مدل سازی برای زنجیره تأمین موجود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پیش بینی تقاضا برای محصولات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بهینه سازی منابع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شناسایی سطح موجودی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شناسایی روش های حمل و نقل </a:t>
            </a:r>
          </a:p>
          <a:p>
            <a:pPr marL="742950" lvl="2" indent="-342900" algn="r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یکی از مهمترین عملیات برنامه ریزی زنجیره ی تأمین ”برنامه ریزی تقاضا“ است که مشخص می کند یک کسب و کار برای ارضای نیاز تمام مشتریان خود به چه مقدار از یک محصول نیاز دارد.</a:t>
            </a:r>
          </a:p>
          <a:p>
            <a:pPr marL="742950" lvl="2" indent="-342900" algn="r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fa-IR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742950" lvl="2" indent="-342900" algn="r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شرکت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Whirlpool</a:t>
            </a: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 تولید کننده لوازم خانگی از زنجیره تأمین استفاده کرد تا مطمئن شود محصولاتی که تولید می کند منطبق با تقاضای مشتریان است. شرکت از زنجیره ی تأمین نرم افزار فناوری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i2</a:t>
            </a: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 استفاده که منجر شد:</a:t>
            </a:r>
          </a:p>
          <a:p>
            <a:pPr marL="1200150" lvl="3" indent="-342900" algn="r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دسترسی به محصولات موجود در انبار را زمانی که مشتری به آن نیاز دارد تا 97% افزاش دهد.</a:t>
            </a:r>
          </a:p>
          <a:p>
            <a:pPr marL="1200150" lvl="3" indent="-342900" algn="r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موجودی کالای مازاد در انباز 20% و</a:t>
            </a:r>
          </a:p>
          <a:p>
            <a:pPr marL="1200150" lvl="3" indent="-342900" algn="r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خطاهای پیش بینی 50% کاهش یافت.</a:t>
            </a:r>
          </a:p>
          <a:p>
            <a:pPr marL="1200150" lvl="3" indent="-342900" algn="r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ü"/>
            </a:pPr>
            <a:endParaRPr lang="fa-IR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اجرایی زنجیره ی تأمین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جریان حرکت محصول را از مراکز توزیع و انبار مدیریت می کند تا مطمئن شوند که محصول در کاراترین روش به مقصد درست خود رسیده است.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نرم افزارها ی مدیریت زنجیره ی تأمین</a:t>
            </a:r>
          </a:p>
        </p:txBody>
      </p:sp>
    </p:spTree>
    <p:extLst>
      <p:ext uri="{BB962C8B-B14F-4D97-AF65-F5344CB8AC3E}">
        <p14:creationId xmlns:p14="http://schemas.microsoft.com/office/powerpoint/2010/main" val="35202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 rtl="1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  <a:defRPr/>
            </a:pPr>
            <a:r>
              <a:rPr lang="fa-IR" sz="1600" b="1" kern="0" dirty="0" smtClean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</a:t>
            </a: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های سازمانی: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نرم افزارهای سازمانی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ارزش تجاری نرم افزارهای سازمانی</a:t>
            </a:r>
          </a:p>
          <a:p>
            <a:pPr marL="342900" lvl="1" indent="-342900" algn="just" rtl="1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  <a:defRPr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مدیریت زنجیره ی تأمین: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زنجیره ی تأمین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اطلاعاتی و مدیریت زنجیره ی تأمین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برنامه های کاربردی مدیریت زنجیره ی تأمین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زنجیره ی تأمین جهانی و اینترنت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ارزش تجاری مدیریت زنجیره ی تأمین</a:t>
            </a:r>
          </a:p>
          <a:p>
            <a:pPr marL="342900" lvl="0" indent="-342900" algn="just" rtl="1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  <a:defRPr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مدیریت ارتباط با مشتری: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نرم افزار مدیریت ارتباط با مشتری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CRM</a:t>
            </a: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 عملیاتی و تحلیلی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ارزش تجاری مدیریت ارتباط با مشتری</a:t>
            </a:r>
            <a:endParaRPr lang="en-US" sz="1600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342900" lvl="0" indent="-342900" algn="just" rtl="1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  <a:defRPr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برنامه های کاربردی سازمانی؛ فرصت ها و چالش های جدید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چالش های برنامه های سازمانی</a:t>
            </a:r>
          </a:p>
          <a:p>
            <a:pPr marL="742950" lvl="1" indent="-285750" algn="just" rtl="1" fontAlgn="base">
              <a:spcAft>
                <a:spcPct val="0"/>
              </a:spcAft>
              <a:buClr>
                <a:srgbClr val="9999CC"/>
              </a:buClr>
              <a:buFont typeface="Wingdings" pitchFamily="2" charset="2"/>
              <a:buChar char="Ø"/>
              <a:defRPr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برنامه های کاربردی سازمانی نسل بعدی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b="1" kern="0" dirty="0">
                <a:latin typeface="Arial"/>
                <a:cs typeface="B Mitra" pitchFamily="2" charset="-78"/>
              </a:rPr>
              <a:t>سرفصل </a:t>
            </a:r>
            <a:r>
              <a:rPr lang="fa-IR" b="1" kern="0" dirty="0" smtClean="0">
                <a:latin typeface="Arial"/>
                <a:cs typeface="B Mitra" pitchFamily="2" charset="-78"/>
              </a:rPr>
              <a:t>مطالب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" y="1371600"/>
            <a:ext cx="7467600" cy="446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زنجیره ی تأمین جهانی و اینترنت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2117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 algn="just" rtl="1">
              <a:buClr>
                <a:schemeClr val="bg2"/>
              </a:buClr>
              <a:buSzPct val="75000"/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شرکت های بیشتر و بیشتری در حال ورود به بازارهای بین المللی، برون سپاری عملیات تولید و بدست آوردن منابع کشورهای دیگر هستند.</a:t>
            </a:r>
          </a:p>
          <a:p>
            <a:pPr marL="342900" lvl="1" indent="-342900" algn="just" rtl="1">
              <a:buClr>
                <a:schemeClr val="bg2"/>
              </a:buClr>
              <a:buSzPct val="75000"/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زنجیره ی تأمین از گستره ی کشورها و مناطق عبور کرده و چالش ها و پیچیدگی های زیادی برای مدیریت کردن زنجیره ی تأمین به وجود آورده.</a:t>
            </a:r>
          </a:p>
          <a:p>
            <a:pPr marL="342900" lvl="1" indent="-342900" algn="just" rtl="1">
              <a:buClr>
                <a:schemeClr val="bg2"/>
              </a:buClr>
              <a:buSzPct val="75000"/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زنجیره ی تأمین جهانی نسبت به زنجیره ی تأمین داخلی معمولا فواصل جغرافیایی گسترده تری را در بر می گیرند.</a:t>
            </a:r>
          </a:p>
          <a:p>
            <a:pPr marL="342900" lvl="1" indent="-342900" algn="just" rtl="1">
              <a:buClr>
                <a:schemeClr val="bg2"/>
              </a:buClr>
              <a:buSzPct val="75000"/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استانداردهای اجرایی ممکن است میان کشورها و یا حتی مناطق متفاوت باشد</a:t>
            </a:r>
          </a:p>
          <a:p>
            <a:pPr marL="342900" lvl="1" indent="-342900" algn="just" rtl="1">
              <a:buClr>
                <a:schemeClr val="bg2"/>
              </a:buClr>
              <a:buSzPct val="75000"/>
              <a:buFont typeface="Wingdings" pitchFamily="2" charset="2"/>
              <a:buChar char="v"/>
            </a:pPr>
            <a:r>
              <a:rPr lang="fa-IR" sz="1800" dirty="0" smtClean="0">
                <a:cs typeface="B Mitra" pitchFamily="2" charset="-78"/>
              </a:rPr>
              <a:t>پس مدیریت زنجیره ی تأمین نیاز به دربرداشتن قوانین دولتی خارجی و تفاوت های فرهنگی نیز دارد.</a:t>
            </a:r>
          </a:p>
          <a:p>
            <a:pPr marL="742950" lvl="2" indent="-342900" algn="just" rtl="1">
              <a:buSzPct val="75000"/>
              <a:buFont typeface="Wingdings" pitchFamily="2" charset="2"/>
              <a:buChar char="Ø"/>
            </a:pPr>
            <a:endParaRPr lang="fa-IR" sz="1800" dirty="0" smtClean="0">
              <a:cs typeface="B Mitra" pitchFamily="2" charset="-78"/>
            </a:endParaRPr>
          </a:p>
          <a:p>
            <a:pPr marL="342900" lvl="1" indent="-342900" algn="just" rtl="1">
              <a:buClr>
                <a:schemeClr val="bg2"/>
              </a:buClr>
              <a:buSzPct val="75000"/>
              <a:buFont typeface="Wingdings" pitchFamily="2" charset="2"/>
              <a:buChar char="v"/>
            </a:pPr>
            <a:r>
              <a:rPr lang="fa-IR" sz="1800" b="1" dirty="0" smtClean="0">
                <a:cs typeface="B Mitra" pitchFamily="2" charset="-78"/>
              </a:rPr>
              <a:t>اینترنت به سازمان ها در </a:t>
            </a:r>
            <a:r>
              <a:rPr lang="fa-IR" sz="1800" b="1" dirty="0">
                <a:cs typeface="B Mitra" pitchFamily="2" charset="-78"/>
              </a:rPr>
              <a:t>جنبه های متفاوت از زنجیره ی تآمین </a:t>
            </a:r>
            <a:r>
              <a:rPr lang="fa-IR" sz="1800" b="1" dirty="0" smtClean="0">
                <a:cs typeface="B Mitra" pitchFamily="2" charset="-78"/>
              </a:rPr>
              <a:t>کمک می کند، مانند: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ü"/>
            </a:pPr>
            <a:r>
              <a:rPr lang="fa-IR" sz="1800" dirty="0" smtClean="0">
                <a:cs typeface="B Mitra" pitchFamily="2" charset="-78"/>
              </a:rPr>
              <a:t>منبع یابی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ü"/>
            </a:pPr>
            <a:r>
              <a:rPr lang="fa-IR" sz="1800" dirty="0" smtClean="0">
                <a:cs typeface="B Mitra" pitchFamily="2" charset="-78"/>
              </a:rPr>
              <a:t>حمل و نقل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ü"/>
            </a:pPr>
            <a:r>
              <a:rPr lang="fa-IR" sz="1800" dirty="0" smtClean="0">
                <a:cs typeface="B Mitra" pitchFamily="2" charset="-78"/>
              </a:rPr>
              <a:t>ارتباطات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ü"/>
            </a:pPr>
            <a:r>
              <a:rPr lang="fa-IR" sz="1800" dirty="0" smtClean="0">
                <a:cs typeface="B Mitra" pitchFamily="2" charset="-78"/>
              </a:rPr>
              <a:t>و مسائل مالی بین المللی را مدیریت کنند.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fa-IR" sz="2000" b="1" kern="0" cap="none" dirty="0">
                <a:solidFill>
                  <a:srgbClr val="000000"/>
                </a:solidFill>
                <a:latin typeface="Arial"/>
                <a:cs typeface="B Titr" pitchFamily="2" charset="-78"/>
              </a:rPr>
              <a:t>مسائل زنجیره ی تأمین جهانی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42950" lvl="2" indent="-342900" algn="just" rtl="1">
              <a:buSzPct val="75000"/>
              <a:buFont typeface="Wingdings" pitchFamily="2" charset="2"/>
              <a:buChar char="v"/>
            </a:pPr>
            <a:r>
              <a:rPr lang="fa-IR" sz="1800" b="1" dirty="0" smtClean="0">
                <a:cs typeface="B Mitra" pitchFamily="2" charset="-78"/>
              </a:rPr>
              <a:t>مدل رانشی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Ø"/>
            </a:pPr>
            <a:r>
              <a:rPr lang="fa-IR" sz="1800" dirty="0" smtClean="0">
                <a:cs typeface="B Mitra" pitchFamily="2" charset="-78"/>
              </a:rPr>
              <a:t>در مدل رانشی برنامه های اصلی تولید بر اساس پیش بینی و بهترین حدس تقاضاست و محصولات به سوی مشتریان رانده می شود.</a:t>
            </a:r>
          </a:p>
          <a:p>
            <a:pPr marL="742950" lvl="2" indent="-342900" algn="just" rtl="1">
              <a:buSzPct val="75000"/>
              <a:buFont typeface="Wingdings" pitchFamily="2" charset="2"/>
              <a:buChar char="v"/>
            </a:pPr>
            <a:r>
              <a:rPr lang="fa-IR" sz="1800" b="1" dirty="0" smtClean="0">
                <a:cs typeface="B Mitra" pitchFamily="2" charset="-78"/>
              </a:rPr>
              <a:t>مدل کششی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Ø"/>
            </a:pPr>
            <a:r>
              <a:rPr lang="fa-IR" sz="1800" dirty="0" smtClean="0">
                <a:cs typeface="B Mitra" pitchFamily="2" charset="-78"/>
              </a:rPr>
              <a:t>در مدل کششی در زنجیره ی تأمین مشتریان سفارش می دهند تراکنش های تولید و تحویل تنها آن چیزی را که مشتریان سفارش می دهند از طریق زنجیره تأمین از خرده فروشان به توزیع کنندگان و به تولید کنندگان و در نهایت به تأمین کنندگان می رسد.</a:t>
            </a:r>
          </a:p>
          <a:p>
            <a:pPr marL="742950" lvl="2" indent="-342900" algn="just" rtl="1">
              <a:buSzPct val="75000"/>
              <a:buFont typeface="Wingdings" pitchFamily="2" charset="2"/>
              <a:buChar char="v"/>
            </a:pPr>
            <a:endParaRPr lang="fa-IR" sz="1800" b="1" dirty="0" smtClean="0">
              <a:cs typeface="B Mitra" pitchFamily="2" charset="-78"/>
            </a:endParaRPr>
          </a:p>
          <a:p>
            <a:pPr marL="742950" lvl="2" indent="-342900" algn="just" rtl="1">
              <a:buSzPct val="75000"/>
              <a:buFont typeface="Wingdings" pitchFamily="2" charset="2"/>
              <a:buChar char="v"/>
            </a:pPr>
            <a:r>
              <a:rPr lang="fa-IR" sz="1800" b="1" dirty="0" smtClean="0">
                <a:cs typeface="B Mitra" pitchFamily="2" charset="-78"/>
              </a:rPr>
              <a:t>زنجیره تأمین ترتیبی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Ø"/>
            </a:pPr>
            <a:r>
              <a:rPr lang="fa-IR" sz="1800" dirty="0" smtClean="0">
                <a:cs typeface="B Mitra" pitchFamily="2" charset="-78"/>
              </a:rPr>
              <a:t>جریان اطلاعات بین شرکت ها به صورت متوالی می باشد.</a:t>
            </a:r>
          </a:p>
          <a:p>
            <a:pPr marL="742950" lvl="2" indent="-342900" algn="just" rtl="1">
              <a:buSzPct val="75000"/>
              <a:buFont typeface="Wingdings" pitchFamily="2" charset="2"/>
              <a:buChar char="v"/>
            </a:pPr>
            <a:r>
              <a:rPr lang="fa-IR" sz="1800" b="1" dirty="0" smtClean="0">
                <a:cs typeface="B Mitra" pitchFamily="2" charset="-78"/>
              </a:rPr>
              <a:t>زنجیره تأمین متقارن</a:t>
            </a:r>
          </a:p>
          <a:p>
            <a:pPr marL="1200150" lvl="3" indent="-342900" algn="just" rtl="1">
              <a:buSzPct val="75000"/>
              <a:buFont typeface="Wingdings" pitchFamily="2" charset="2"/>
              <a:buChar char="Ø"/>
            </a:pPr>
            <a:r>
              <a:rPr lang="fa-IR" sz="1800" dirty="0" smtClean="0">
                <a:cs typeface="B Mitra" pitchFamily="2" charset="-78"/>
              </a:rPr>
              <a:t>جریان اطلاعات به صورت همزمان در میان اعضای شبکه زنجیره ی تأمین از بسیاری از جهات می باشد.</a:t>
            </a:r>
            <a:endParaRPr lang="fa-IR" sz="1600" dirty="0" smtClean="0">
              <a:cs typeface="B Mitra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زنجیره تأمین تقاضا محور</a:t>
            </a:r>
          </a:p>
        </p:txBody>
      </p:sp>
    </p:spTree>
    <p:extLst>
      <p:ext uri="{BB962C8B-B14F-4D97-AF65-F5344CB8AC3E}">
        <p14:creationId xmlns:p14="http://schemas.microsoft.com/office/powerpoint/2010/main" val="11371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67600" cy="39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مدل زنجیره ی تأمین کششی و رانشی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5791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rgbClr val="000000"/>
                </a:solidFill>
                <a:latin typeface="Arial" charset="0"/>
                <a:cs typeface="B Mitra" pitchFamily="2" charset="-78"/>
              </a:rPr>
              <a:t>تفاوت مدل رانشی و کششی در این گفته خلاصه می شود. </a:t>
            </a:r>
            <a:r>
              <a:rPr lang="fa-IR" sz="1400" b="1" dirty="0" smtClean="0">
                <a:solidFill>
                  <a:srgbClr val="000000"/>
                </a:solidFill>
                <a:latin typeface="Arial" charset="0"/>
                <a:cs typeface="B Mitra" pitchFamily="2" charset="-78"/>
              </a:rPr>
              <a:t>” آنچه را که می فروشیم می سازیم نه آنچه را که می سازیم می فروشیم“</a:t>
            </a:r>
            <a:endParaRPr lang="fa-IR" sz="1400" b="1" dirty="0">
              <a:solidFill>
                <a:srgbClr val="000000"/>
              </a:solidFill>
              <a:latin typeface="Arial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8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تا به حال گفته شد که سیستم های مدیریت زنجیره ی تأمین شرکت ها را قادر به 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ساده سازی فرآیندهای زنجیره ی تأمین داخلی و خارجی خود کرده است.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اطلاعات دقیق تری را برای مدیران در مورد تولید، ذخیره سازی، تحویل ارائه داد.</a:t>
            </a: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endParaRPr lang="fa-IR" sz="1800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8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با پیاده سازی سیستم مدیریت زنجیره ی تأمین یکپارچه شده و شبکه ای شرکت ها: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عرضه و تقاضا را با هم تطابق دادند.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سطح موجودی را کم کردند.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سرعت تحویل خدمات را ارتقاء بخشیدند.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سرعت ارائه ی کالا به بازار را افزایش دادند.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به شکل موثرتری از سرمایه استفاده کردند.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هزینه های زنجیره ی تأمین را کاهش داده و 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فروش را افزایش دادند.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ارزش تجاری سیستم های زنجیره ی تأمین :</a:t>
            </a:r>
          </a:p>
        </p:txBody>
      </p:sp>
    </p:spTree>
    <p:extLst>
      <p:ext uri="{BB962C8B-B14F-4D97-AF65-F5344CB8AC3E}">
        <p14:creationId xmlns:p14="http://schemas.microsoft.com/office/powerpoint/2010/main" val="3187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29184" cy="460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1073"/>
            <a:ext cx="7467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rtl="1"/>
            <a:r>
              <a:rPr lang="fa-IR" sz="2000" b="1" dirty="0" smtClean="0">
                <a:cs typeface="B Titr" pitchFamily="2" charset="-78"/>
              </a:rPr>
              <a:t>زنجیره ی تامین اینترنت محور در آینده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57559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Arial" charset="0"/>
                <a:cs typeface="B Mitra" pitchFamily="2" charset="-78"/>
              </a:rPr>
              <a:t>زنجیره ی تامین اینترنت محور در آینده مانند یک سیستم عصبی تدارکات عمل می کنند. آن ارتباط چند جهته بین سازمانها، شبکه ی سازمانی و بازارهای اینترنتی برقرار می کند. پس تمامیِ شبکه های شرکای زنجیره ی تأمین می توانند به سرعت با میزان موجودی، سفارشات و قابلیت ها خود را تطابق بدهند.</a:t>
            </a:r>
          </a:p>
        </p:txBody>
      </p:sp>
    </p:spTree>
    <p:extLst>
      <p:ext uri="{BB962C8B-B14F-4D97-AF65-F5344CB8AC3E}">
        <p14:creationId xmlns:p14="http://schemas.microsoft.com/office/powerpoint/2010/main" val="42833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dirty="0">
                <a:latin typeface="Arial" panose="020B0604020202020204" pitchFamily="34" charset="0"/>
              </a:rPr>
              <a:t>عبارتست از یکپارچه کردن وظایف شرکت در حوزه‌های مرتبط با مشتری همانند بازاریابی٬ فروش٬ خدمات و پشتیبانی فنی در جهت رفع نیازهای مشتری.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مدیریت ارتباط با مشتری چیست؟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ar-SA" sz="2400" dirty="0"/>
              <a:t>اين نرم‌افزار بر پايه سه هدف عمده زير طراحي شده است:</a:t>
            </a:r>
            <a:endParaRPr lang="en-US" sz="2400" dirty="0"/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1) ساماندهي ارائه خدمات و محصولات براساس نيازها</a:t>
            </a:r>
            <a:r>
              <a:rPr lang="fa-IR" sz="2400" dirty="0"/>
              <a:t>ی</a:t>
            </a:r>
            <a:r>
              <a:rPr lang="ar-SA" sz="2400" dirty="0"/>
              <a:t> مشتر</a:t>
            </a:r>
            <a:r>
              <a:rPr lang="fa-IR" sz="2400" dirty="0"/>
              <a:t>ی</a:t>
            </a:r>
            <a:endParaRPr lang="en-US" sz="2400" dirty="0"/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2) بالابردن سطح رضايت مشتريان مطابق اصول مشتري‌مداري</a:t>
            </a:r>
            <a:endParaRPr lang="en-US" sz="2400" dirty="0"/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3) پياده‌سازي فر</a:t>
            </a:r>
            <a:r>
              <a:rPr lang="fa-IR" sz="2400" dirty="0"/>
              <a:t>آ</a:t>
            </a:r>
            <a:r>
              <a:rPr lang="ar-SA" sz="2400" dirty="0"/>
              <a:t>يندهاي مشتري </a:t>
            </a:r>
            <a:r>
              <a:rPr lang="ar-SA" sz="2400" dirty="0" smtClean="0"/>
              <a:t>محور</a:t>
            </a:r>
            <a:endParaRPr lang="fa-IR" sz="2400" dirty="0" smtClean="0"/>
          </a:p>
          <a:p>
            <a:pPr algn="just" rtl="1">
              <a:lnSpc>
                <a:spcPct val="150000"/>
              </a:lnSpc>
              <a:defRPr/>
            </a:pPr>
            <a:r>
              <a:rPr lang="fa-IR" sz="2400" dirty="0"/>
              <a:t>همه اطلاعاتی که نیاز داریم از مشتری بدانیم در امکانات نرم افزار گنجانده شده است.</a:t>
            </a:r>
            <a:endParaRPr lang="en-US" sz="2400" dirty="0"/>
          </a:p>
          <a:p>
            <a:pPr algn="just" rtl="1">
              <a:lnSpc>
                <a:spcPct val="150000"/>
              </a:lnSpc>
              <a:defRPr/>
            </a:pPr>
            <a:endParaRPr lang="en-US" sz="2400" dirty="0"/>
          </a:p>
          <a:p>
            <a:pPr algn="r" rtl="1">
              <a:lnSpc>
                <a:spcPct val="150000"/>
              </a:lnSpc>
              <a:defRPr/>
            </a:pPr>
            <a:endParaRPr lang="en-US" sz="2400" dirty="0"/>
          </a:p>
          <a:p>
            <a:pPr algn="r" rtl="1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/>
              <a:t>نرم‌افزار مديريت مشتر</a:t>
            </a:r>
            <a:r>
              <a:rPr lang="fa-IR" b="1" dirty="0"/>
              <a:t>ی</a:t>
            </a:r>
            <a:r>
              <a:rPr lang="en-US" b="1" dirty="0"/>
              <a:t>CRM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962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145" y="1600200"/>
            <a:ext cx="8263467" cy="4648200"/>
          </a:xfrm>
        </p:spPr>
      </p:pic>
    </p:spTree>
    <p:extLst>
      <p:ext uri="{BB962C8B-B14F-4D97-AF65-F5344CB8AC3E}">
        <p14:creationId xmlns:p14="http://schemas.microsoft.com/office/powerpoint/2010/main" val="28956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58875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rtl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fa-IR" b="1" kern="0" dirty="0">
                <a:cs typeface="B Mitra" pitchFamily="2" charset="-78"/>
              </a:rPr>
              <a:t>پس از مطالعه اين فصل شما قادر خواهيد بود:</a:t>
            </a:r>
          </a:p>
          <a:p>
            <a:pPr marL="358775" indent="-342900" algn="just" rtl="1" eaLnBrk="0" hangingPunct="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cs typeface="B Mitra" pitchFamily="2" charset="-78"/>
              </a:rPr>
              <a:t>ارزیابی </a:t>
            </a:r>
            <a:r>
              <a:rPr lang="fa-IR" kern="0" dirty="0" smtClean="0">
                <a:cs typeface="B Mitra" pitchFamily="2" charset="-78"/>
              </a:rPr>
              <a:t>سیستم‌های سازمانی برای </a:t>
            </a:r>
            <a:r>
              <a:rPr lang="fa-IR" kern="0" dirty="0">
                <a:cs typeface="B Mitra" pitchFamily="2" charset="-78"/>
              </a:rPr>
              <a:t>رسیدن به مزیت عملیاتی </a:t>
            </a:r>
            <a:r>
              <a:rPr lang="fa-IR" kern="0" dirty="0" smtClean="0">
                <a:cs typeface="B Mitra" pitchFamily="2" charset="-78"/>
              </a:rPr>
              <a:t>در کسب </a:t>
            </a:r>
            <a:r>
              <a:rPr lang="fa-IR" kern="0" dirty="0">
                <a:cs typeface="B Mitra" pitchFamily="2" charset="-78"/>
              </a:rPr>
              <a:t>و کار </a:t>
            </a:r>
            <a:endParaRPr lang="fa-IR" kern="0" dirty="0" smtClean="0">
              <a:cs typeface="B Mitra" pitchFamily="2" charset="-78"/>
            </a:endParaRPr>
          </a:p>
          <a:p>
            <a:pPr marL="358775" indent="-342900" algn="just" rtl="1" eaLnBrk="0" hangingPunct="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 smtClean="0">
                <a:cs typeface="B Mitra" pitchFamily="2" charset="-78"/>
              </a:rPr>
              <a:t>چگونگی هماهنگی برنامه‌ریزی تولید </a:t>
            </a:r>
            <a:r>
              <a:rPr lang="fa-IR" kern="0" dirty="0">
                <a:cs typeface="B Mitra" pitchFamily="2" charset="-78"/>
              </a:rPr>
              <a:t>و تدارکات </a:t>
            </a:r>
            <a:r>
              <a:rPr lang="fa-IR" kern="0" dirty="0" smtClean="0">
                <a:cs typeface="B Mitra" pitchFamily="2" charset="-78"/>
              </a:rPr>
              <a:t>با </a:t>
            </a:r>
            <a:r>
              <a:rPr lang="fa-IR" kern="0" dirty="0">
                <a:cs typeface="B Mitra" pitchFamily="2" charset="-78"/>
              </a:rPr>
              <a:t>تأمین کنندگان </a:t>
            </a:r>
            <a:r>
              <a:rPr lang="fa-IR" kern="0" dirty="0" smtClean="0">
                <a:cs typeface="B Mitra" pitchFamily="2" charset="-78"/>
              </a:rPr>
              <a:t>در زنجیره </a:t>
            </a:r>
            <a:r>
              <a:rPr lang="fa-IR" kern="0" dirty="0">
                <a:cs typeface="B Mitra" pitchFamily="2" charset="-78"/>
              </a:rPr>
              <a:t>تأمین </a:t>
            </a:r>
            <a:endParaRPr lang="fa-IR" kern="0" dirty="0" smtClean="0">
              <a:cs typeface="B Mitra" pitchFamily="2" charset="-78"/>
            </a:endParaRPr>
          </a:p>
          <a:p>
            <a:pPr marL="358775" indent="-342900" algn="just" rtl="1" eaLnBrk="0" hangingPunct="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 smtClean="0">
                <a:cs typeface="B Mitra" pitchFamily="2" charset="-78"/>
              </a:rPr>
              <a:t>چگونگی دستیابی به </a:t>
            </a:r>
            <a:r>
              <a:rPr lang="fa-IR" kern="0" dirty="0">
                <a:cs typeface="B Mitra" pitchFamily="2" charset="-78"/>
              </a:rPr>
              <a:t>ارتباط نزدیکتر با مشتری </a:t>
            </a:r>
            <a:r>
              <a:rPr lang="fa-IR" kern="0" dirty="0" smtClean="0">
                <a:cs typeface="B Mitra" pitchFamily="2" charset="-78"/>
              </a:rPr>
              <a:t>در </a:t>
            </a:r>
            <a:r>
              <a:rPr lang="fa-IR" kern="0" dirty="0">
                <a:cs typeface="B Mitra" pitchFamily="2" charset="-78"/>
              </a:rPr>
              <a:t>سازمان </a:t>
            </a:r>
            <a:r>
              <a:rPr lang="fa-IR" kern="0" dirty="0" smtClean="0">
                <a:cs typeface="B Mitra" pitchFamily="2" charset="-78"/>
              </a:rPr>
              <a:t>با سیستم </a:t>
            </a:r>
            <a:r>
              <a:rPr lang="fa-IR" kern="0" dirty="0">
                <a:cs typeface="B Mitra" pitchFamily="2" charset="-78"/>
              </a:rPr>
              <a:t>های ارتباط با مشتری </a:t>
            </a:r>
            <a:endParaRPr lang="fa-IR" kern="0" dirty="0" smtClean="0">
              <a:cs typeface="B Mitra" pitchFamily="2" charset="-78"/>
            </a:endParaRPr>
          </a:p>
          <a:p>
            <a:pPr marL="358775" indent="-342900" algn="just" rtl="1" eaLnBrk="0" hangingPunct="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>
                <a:cs typeface="B Mitra" pitchFamily="2" charset="-78"/>
              </a:rPr>
              <a:t>شناسایی چالش‌های ناشی </a:t>
            </a:r>
            <a:r>
              <a:rPr lang="fa-IR" kern="0" dirty="0" smtClean="0">
                <a:cs typeface="B Mitra" pitchFamily="2" charset="-78"/>
              </a:rPr>
              <a:t>از برنامه‌های </a:t>
            </a:r>
            <a:r>
              <a:rPr lang="fa-IR" kern="0" dirty="0">
                <a:cs typeface="B Mitra" pitchFamily="2" charset="-78"/>
              </a:rPr>
              <a:t>سازمانی </a:t>
            </a:r>
            <a:endParaRPr lang="fa-IR" kern="0" dirty="0" smtClean="0">
              <a:cs typeface="B Mitra" pitchFamily="2" charset="-78"/>
            </a:endParaRPr>
          </a:p>
          <a:p>
            <a:pPr marL="358775" indent="-342900" algn="just" rtl="1" eaLnBrk="0" hangingPunct="0">
              <a:lnSpc>
                <a:spcPct val="150000"/>
              </a:lnSpc>
              <a:buClr>
                <a:schemeClr val="bg2"/>
              </a:buClr>
              <a:buSzPct val="75000"/>
              <a:buFont typeface="Wingdings" pitchFamily="2" charset="2"/>
              <a:buChar char="ü"/>
              <a:defRPr/>
            </a:pPr>
            <a:r>
              <a:rPr lang="fa-IR" kern="0" dirty="0" smtClean="0">
                <a:cs typeface="B Mitra" pitchFamily="2" charset="-78"/>
              </a:rPr>
              <a:t>چگونگی استفاده‌ی برنامه‌های </a:t>
            </a:r>
            <a:r>
              <a:rPr lang="fa-IR" kern="0" dirty="0">
                <a:cs typeface="B Mitra" pitchFamily="2" charset="-78"/>
              </a:rPr>
              <a:t>سازمانی در پلت </a:t>
            </a:r>
            <a:r>
              <a:rPr lang="fa-IR" kern="0" dirty="0" smtClean="0">
                <a:cs typeface="B Mitra" pitchFamily="2" charset="-78"/>
              </a:rPr>
              <a:t>فرم‌های </a:t>
            </a:r>
            <a:r>
              <a:rPr lang="fa-IR" kern="0" dirty="0">
                <a:cs typeface="B Mitra" pitchFamily="2" charset="-78"/>
              </a:rPr>
              <a:t>جدید برای ارائه خدمات </a:t>
            </a:r>
            <a:r>
              <a:rPr lang="fa-IR" kern="0" dirty="0" smtClean="0">
                <a:cs typeface="B Mitra" pitchFamily="2" charset="-78"/>
              </a:rPr>
              <a:t>عملیاتی-شبکه‌ای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200" kern="0" dirty="0">
                <a:latin typeface="IranNastaliq" pitchFamily="18" charset="0"/>
                <a:cs typeface="B Titr" pitchFamily="2" charset="-78"/>
              </a:rPr>
              <a:t>اهداف يادگيري</a:t>
            </a:r>
            <a:r>
              <a:rPr lang="en-US" sz="3200" kern="0" dirty="0">
                <a:latin typeface="IranNastaliq" pitchFamily="18" charset="0"/>
                <a:cs typeface="B Titr" pitchFamily="2" charset="-78"/>
              </a:rPr>
              <a:t/>
            </a:r>
            <a:br>
              <a:rPr lang="en-US" sz="3200" kern="0" dirty="0">
                <a:latin typeface="IranNastaliq" pitchFamily="18" charset="0"/>
                <a:cs typeface="B Titr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0188"/>
            <a:ext cx="8431213" cy="63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7975"/>
            <a:ext cx="8326438" cy="62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 rtl="1">
              <a:lnSpc>
                <a:spcPct val="200000"/>
              </a:lnSpc>
              <a:buFontTx/>
              <a:buAutoNum type="arabicPeriod"/>
              <a:defRPr/>
            </a:pPr>
            <a:r>
              <a:rPr lang="fa-IR" sz="2400" dirty="0"/>
              <a:t>مشتری به عنوان یکی از کالاهای مهم سازمان است.</a:t>
            </a:r>
          </a:p>
          <a:p>
            <a:pPr marL="609600" indent="-609600" algn="just" rtl="1">
              <a:lnSpc>
                <a:spcPct val="200000"/>
              </a:lnSpc>
              <a:buFontTx/>
              <a:buAutoNum type="arabicPeriod"/>
              <a:defRPr/>
            </a:pPr>
            <a:r>
              <a:rPr lang="fa-IR" sz="2400" dirty="0"/>
              <a:t>مشتری عاملی است که می‌توان آن را تحت کنترل قرار داد.</a:t>
            </a:r>
          </a:p>
          <a:p>
            <a:pPr marL="609600" indent="-609600" algn="just" rtl="1">
              <a:lnSpc>
                <a:spcPct val="200000"/>
              </a:lnSpc>
              <a:buFontTx/>
              <a:buAutoNum type="arabicPeriod"/>
              <a:defRPr/>
            </a:pPr>
            <a:r>
              <a:rPr lang="fa-IR" sz="2400" dirty="0"/>
              <a:t>هزینه جایگزین کردن مشتری بیشترازهزینه برقراری و حفظ رابطه با مشتری است.</a:t>
            </a:r>
          </a:p>
          <a:p>
            <a:pPr marL="609600" indent="-609600" algn="just" rtl="1">
              <a:lnSpc>
                <a:spcPct val="200000"/>
              </a:lnSpc>
              <a:buFontTx/>
              <a:buAutoNum type="arabicPeriod"/>
              <a:defRPr/>
            </a:pPr>
            <a:r>
              <a:rPr lang="fa-IR" sz="2400" dirty="0"/>
              <a:t>مشتری راضی باعث جذب دیگر مشتریان می‌شود. </a:t>
            </a:r>
            <a:endParaRPr lang="en-US" sz="2400" dirty="0"/>
          </a:p>
          <a:p>
            <a:pPr algn="r" rtl="1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زمینه های ظهور</a:t>
            </a:r>
            <a:r>
              <a:rPr lang="en-US" dirty="0"/>
              <a:t>CRM</a:t>
            </a: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2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r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افزایش درآمد حاصل از فروش.</a:t>
            </a:r>
          </a:p>
          <a:p>
            <a:pPr marL="609600" indent="-609600" algn="r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بهبود میزان موفقیت.</a:t>
            </a:r>
          </a:p>
          <a:p>
            <a:pPr marL="609600" indent="-609600" algn="r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کاهش هزینه‌های اداری و بازاریابی .</a:t>
            </a:r>
          </a:p>
          <a:p>
            <a:pPr marL="609600" indent="-609600" algn="r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شناسایی  ارزش‌های خاص هر بخش از مشتریان.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ارایه محصولات صحیح در زمان صحیح از طریق کانال‌های صحیح به هر مشتری.</a:t>
            </a:r>
          </a:p>
          <a:p>
            <a:pPr marL="609600" indent="-609600" algn="r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حفظ مشتری و اکتساب مشتری جدید.</a:t>
            </a:r>
          </a:p>
          <a:p>
            <a:pPr algn="r" rtl="1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اهداف </a:t>
            </a:r>
            <a:r>
              <a:rPr lang="en-US" dirty="0"/>
              <a:t>CRM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19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20% مشتریان 80% سودآوری برای سازمان را ایجاد می‌کنند.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جذب مشتری جدید 5-10 برابر گران‌تراز تکرار معاملات با مشتری قدیمی است.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یک مشتری ناراضی تجربیات خود را با 8-10 نفر در میان می‌گذارد.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5% افزایش در هزینه حفظ مشتری تبدیل به افزایش سودآوری 25% یا حتی بیشتر می‌شود.  </a:t>
            </a:r>
          </a:p>
          <a:p>
            <a:pPr algn="r" rtl="1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400" dirty="0"/>
              <a:t>محرک‌های درونی سازمان که باعث توجه به </a:t>
            </a:r>
            <a:r>
              <a:rPr lang="en-US" sz="2400" dirty="0"/>
              <a:t>CRM</a:t>
            </a:r>
            <a:r>
              <a:rPr lang="fa-IR" sz="2400" dirty="0"/>
              <a:t> می‌شوند: </a:t>
            </a:r>
          </a:p>
        </p:txBody>
      </p:sp>
    </p:spTree>
    <p:extLst>
      <p:ext uri="{BB962C8B-B14F-4D97-AF65-F5344CB8AC3E}">
        <p14:creationId xmlns:p14="http://schemas.microsoft.com/office/powerpoint/2010/main" val="2402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هزينه هاي جذب بالا</a:t>
            </a:r>
            <a:endParaRPr lang="fa-IR" sz="2400" dirty="0"/>
          </a:p>
          <a:p>
            <a:pPr algn="just" rtl="1">
              <a:lnSpc>
                <a:spcPct val="150000"/>
              </a:lnSpc>
              <a:defRPr/>
            </a:pPr>
            <a:r>
              <a:rPr lang="en-US" sz="2400" dirty="0"/>
              <a:t> </a:t>
            </a:r>
            <a:r>
              <a:rPr lang="ar-SA" sz="2400" dirty="0"/>
              <a:t>جريان حاصله از سودهاي کسب شده از مشتريان حفظ </a:t>
            </a:r>
            <a:r>
              <a:rPr lang="fa-IR" sz="2400" dirty="0"/>
              <a:t>می‌</a:t>
            </a:r>
            <a:r>
              <a:rPr lang="ar-SA" sz="2400" dirty="0"/>
              <a:t>ش</a:t>
            </a:r>
            <a:r>
              <a:rPr lang="fa-IR" sz="2400" dirty="0"/>
              <a:t>و</a:t>
            </a:r>
            <a:r>
              <a:rPr lang="ar-SA" sz="2400" dirty="0"/>
              <a:t>د</a:t>
            </a:r>
            <a:endParaRPr lang="fa-IR" sz="2400" dirty="0"/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مشتريان خشنود و حفظ شده ( وفادار) موجب جذب ديگر مشتريان بالقوه براي شرکت خواهند بود</a:t>
            </a:r>
            <a:r>
              <a:rPr lang="en-US" sz="2400" dirty="0"/>
              <a:t>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برقراري روابط با مشتريان براي آن</a:t>
            </a:r>
            <a:r>
              <a:rPr lang="fa-IR" sz="2400" dirty="0"/>
              <a:t>‌</a:t>
            </a:r>
            <a:r>
              <a:rPr lang="ar-SA" sz="2400" dirty="0"/>
              <a:t>ها ارزشمند است و در نتيجه مشتريان وفادار حساسيت کمتري به قيمت خواهند داشت</a:t>
            </a:r>
            <a:r>
              <a:rPr lang="en-US" sz="2400" dirty="0"/>
              <a:t>.</a:t>
            </a:r>
          </a:p>
          <a:p>
            <a:pPr algn="r" rtl="1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به دلايل زير نگهداري مشتريان براي سازمان</a:t>
            </a:r>
            <a:r>
              <a:rPr lang="fa-IR" dirty="0"/>
              <a:t>‌</a:t>
            </a:r>
            <a:r>
              <a:rPr lang="ar-SA" dirty="0"/>
              <a:t>ها سودآوري به همراه خواهد داشت</a:t>
            </a:r>
            <a:r>
              <a:rPr lang="en-US" dirty="0" smtClean="0"/>
              <a:t>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624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هدف‌گذاری تک‌تک مشتریان.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اختصاصی‌سازی رابطه با مشتری در حد امکانات.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از طریق ارتباط مستمر و منظم باید مشتری را وفادار کرد و وفاداری وی را حفظ کرد.</a:t>
            </a:r>
          </a:p>
          <a:p>
            <a:pPr marL="609600" indent="-609600" algn="just" rtl="1">
              <a:lnSpc>
                <a:spcPct val="150000"/>
              </a:lnSpc>
              <a:buFontTx/>
              <a:buAutoNum type="arabicPeriod"/>
              <a:defRPr/>
            </a:pPr>
            <a:r>
              <a:rPr lang="fa-IR" sz="2400" dirty="0"/>
              <a:t>انتخاب مشتریان بر اساس ارزش و طول حیات مشتری و در اولویت قرار دادن آن‌ها.</a:t>
            </a:r>
          </a:p>
          <a:p>
            <a:pPr algn="r" rtl="1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اصول </a:t>
            </a:r>
            <a:r>
              <a:rPr lang="en-US" dirty="0"/>
              <a:t>CRM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55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rtl="1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fa-IR" sz="2400" dirty="0"/>
              <a:t>جذب مشتریان جدید از طریق ترویج رهبری کالا و خدمات.</a:t>
            </a:r>
          </a:p>
          <a:p>
            <a:pPr marL="609600" indent="-609600" algn="just" rtl="1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fa-IR" sz="2400" dirty="0" smtClean="0"/>
              <a:t>ارتقاء </a:t>
            </a:r>
            <a:r>
              <a:rPr lang="fa-IR" sz="2400" dirty="0"/>
              <a:t>سودآوری از مشتریان موجود و طبقه بندی ضمنی آن‌ها.</a:t>
            </a:r>
          </a:p>
          <a:p>
            <a:pPr marL="609600" indent="-609600" algn="just" rtl="1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fa-IR" sz="2400" dirty="0"/>
              <a:t>حفظ مشتریان سودآور (وفادار) برای حیات سازمان از طریق تمرکز بر خدماتی که مشتریان می خواهند نه نیازها و کشش‌‌های بازار. 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مدل چرخه حیات </a:t>
            </a:r>
            <a:r>
              <a:rPr lang="en-US" dirty="0"/>
              <a:t>CRM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29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مراحل </a:t>
            </a:r>
            <a:r>
              <a:rPr lang="en-US" dirty="0"/>
              <a:t>CRM</a:t>
            </a:r>
            <a:r>
              <a:rPr lang="fa-IR" dirty="0"/>
              <a:t> وکانون توجه و استراتژی‌های سازمان برای انجام چرخه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1" y="1719263"/>
            <a:ext cx="8265037" cy="4406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86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274320" algn="just" rtl="1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v"/>
              <a:defRPr/>
            </a:pPr>
            <a:r>
              <a:rPr lang="fa-IR" sz="1600" b="1" spc="0" dirty="0">
                <a:solidFill>
                  <a:prstClr val="black"/>
                </a:solidFill>
                <a:latin typeface="Century Schoolbook"/>
                <a:cs typeface="B Mitra" pitchFamily="2" charset="-78"/>
              </a:rPr>
              <a:t>مشكل: کاهش سهم بازار </a:t>
            </a:r>
            <a:r>
              <a:rPr lang="fa-IR" sz="1600" b="1" spc="0" dirty="0" smtClean="0">
                <a:solidFill>
                  <a:prstClr val="black"/>
                </a:solidFill>
                <a:latin typeface="Century Schoolbook"/>
                <a:cs typeface="B Mitra" pitchFamily="2" charset="-78"/>
              </a:rPr>
              <a:t>،حاشیه سود کم، </a:t>
            </a:r>
            <a:r>
              <a:rPr lang="fa-IR" sz="1600" b="1" spc="0" dirty="0">
                <a:solidFill>
                  <a:prstClr val="black"/>
                </a:solidFill>
                <a:latin typeface="Century Schoolbook"/>
                <a:cs typeface="B Mitra" pitchFamily="2" charset="-78"/>
              </a:rPr>
              <a:t>سیستم اطلاعات </a:t>
            </a:r>
            <a:r>
              <a:rPr lang="fa-IR" sz="1600" b="1" spc="0" dirty="0" smtClean="0">
                <a:solidFill>
                  <a:prstClr val="black"/>
                </a:solidFill>
                <a:latin typeface="Century Schoolbook"/>
                <a:cs typeface="B Mitra" pitchFamily="2" charset="-78"/>
              </a:rPr>
              <a:t>ناکارآمد.</a:t>
            </a:r>
            <a:endParaRPr lang="fa-IR" sz="1600" b="1" spc="0" dirty="0">
              <a:solidFill>
                <a:prstClr val="black"/>
              </a:solidFill>
              <a:latin typeface="Century Schoolbook"/>
              <a:cs typeface="B Mitra" pitchFamily="2" charset="-78"/>
            </a:endParaRPr>
          </a:p>
          <a:p>
            <a:pPr lvl="0" indent="-274320" algn="just" rtl="1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v"/>
              <a:defRPr/>
            </a:pPr>
            <a:endParaRPr lang="fa-IR" sz="1600" b="1" spc="0" dirty="0">
              <a:solidFill>
                <a:prstClr val="black"/>
              </a:solidFill>
              <a:latin typeface="Century Schoolbook"/>
              <a:cs typeface="B Mitra" pitchFamily="2" charset="-78"/>
            </a:endParaRPr>
          </a:p>
          <a:p>
            <a:pPr lvl="0" indent="-274320" algn="just" rtl="1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v"/>
              <a:defRPr/>
            </a:pPr>
            <a:r>
              <a:rPr lang="fa-IR" sz="1600" b="1" spc="0" dirty="0">
                <a:solidFill>
                  <a:prstClr val="black"/>
                </a:solidFill>
                <a:latin typeface="Century Schoolbook"/>
                <a:cs typeface="B Mitra" pitchFamily="2" charset="-78"/>
              </a:rPr>
              <a:t>راه حل: اجرای یک سیستم سازمانی جدید</a:t>
            </a:r>
          </a:p>
          <a:p>
            <a:pPr marL="640080" lvl="1" indent="-274320" algn="just" rtl="1">
              <a:buClr>
                <a:srgbClr val="F07F09"/>
              </a:buClr>
              <a:buSzPct val="80000"/>
              <a:buFont typeface="Wingdings" pitchFamily="2" charset="2"/>
              <a:buChar char="Ø"/>
              <a:defRPr/>
            </a:pPr>
            <a:r>
              <a:rPr lang="fa-IR" sz="1600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استفاده از نرم افزار </a:t>
            </a:r>
            <a:r>
              <a:rPr lang="en-US" sz="1600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SAP</a:t>
            </a:r>
            <a:endParaRPr lang="fa-IR" sz="1600" spc="0" dirty="0">
              <a:solidFill>
                <a:prstClr val="black"/>
              </a:solidFill>
              <a:latin typeface="Times New Roman" pitchFamily="18" charset="0"/>
              <a:cs typeface="B Mitra" pitchFamily="2" charset="-78"/>
            </a:endParaRPr>
          </a:p>
          <a:p>
            <a:pPr marL="640080" lvl="1" indent="-274320" algn="just" rtl="1">
              <a:buClr>
                <a:srgbClr val="F07F09"/>
              </a:buClr>
              <a:buSzPct val="80000"/>
              <a:buFont typeface="Wingdings" pitchFamily="2" charset="2"/>
              <a:buChar char="Ø"/>
              <a:defRPr/>
            </a:pPr>
            <a:endParaRPr lang="en-US" sz="1600" spc="0" dirty="0">
              <a:solidFill>
                <a:prstClr val="black"/>
              </a:solidFill>
              <a:latin typeface="Times New Roman" pitchFamily="18" charset="0"/>
              <a:cs typeface="B Mitra" pitchFamily="2" charset="-78"/>
            </a:endParaRPr>
          </a:p>
          <a:p>
            <a:pPr marL="640080" lvl="1" indent="-274320" algn="just" rtl="1">
              <a:buClr>
                <a:srgbClr val="F07F09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1600" b="1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نتیجه:سیستم سازمانی</a:t>
            </a:r>
            <a:r>
              <a:rPr lang="en-US" sz="1600" b="1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SAP </a:t>
            </a:r>
            <a:r>
              <a:rPr lang="fa-IR" sz="1600" b="1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 و </a:t>
            </a:r>
            <a:r>
              <a:rPr lang="fa-IR" sz="1600" b="1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پایگاه </a:t>
            </a:r>
            <a:r>
              <a:rPr lang="fa-IR" sz="1600" b="1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داده‌های </a:t>
            </a:r>
            <a:r>
              <a:rPr lang="fa-IR" sz="1600" b="1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خدمت </a:t>
            </a:r>
            <a:r>
              <a:rPr lang="en-US" sz="1600" b="1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SQL</a:t>
            </a:r>
            <a:r>
              <a:rPr lang="fa-IR" sz="1600" b="1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 مایکروسافت ؛</a:t>
            </a:r>
          </a:p>
          <a:p>
            <a:pPr marL="640080" lvl="1" indent="-274320" algn="just" rtl="1">
              <a:buClr>
                <a:srgbClr val="F07F09"/>
              </a:buClr>
              <a:buSzPct val="80000"/>
              <a:buFont typeface="Wingdings" pitchFamily="2" charset="2"/>
              <a:buChar char="Ø"/>
              <a:defRPr/>
            </a:pPr>
            <a:r>
              <a:rPr lang="fa-IR" sz="1600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به این شرکت کمک کرد تا فروش خود را افزایش </a:t>
            </a:r>
            <a:r>
              <a:rPr lang="fa-IR" sz="1600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دهد، </a:t>
            </a:r>
            <a:r>
              <a:rPr lang="fa-IR" sz="1600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موجودی کالا را کم کند و قیمت ها را پایین بیاورد.</a:t>
            </a:r>
          </a:p>
          <a:p>
            <a:pPr marL="640080" lvl="1" indent="-274320" algn="just" rtl="1">
              <a:buClr>
                <a:srgbClr val="F07F09"/>
              </a:buClr>
              <a:buSzPct val="80000"/>
              <a:buFont typeface="Wingdings" pitchFamily="2" charset="2"/>
              <a:buChar char="Ø"/>
              <a:defRPr/>
            </a:pPr>
            <a:r>
              <a:rPr lang="fa-IR" sz="1600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شرح اهمیت سیستم اطلاعات کارآمد برای سودآوری.</a:t>
            </a:r>
          </a:p>
          <a:p>
            <a:pPr marL="640080" lvl="1" indent="-274320" algn="just" rtl="1">
              <a:buClr>
                <a:srgbClr val="F07F09"/>
              </a:buClr>
              <a:buSzPct val="80000"/>
              <a:buFont typeface="Wingdings" pitchFamily="2" charset="2"/>
              <a:buChar char="Ø"/>
              <a:defRPr/>
            </a:pPr>
            <a:r>
              <a:rPr lang="fa-IR" sz="1600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توضیح نقش مهم </a:t>
            </a:r>
            <a:r>
              <a:rPr lang="fa-IR" sz="1600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برنامه‌های </a:t>
            </a:r>
            <a:r>
              <a:rPr lang="fa-IR" sz="1600" spc="0" dirty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کاربردی سازمانی</a:t>
            </a:r>
            <a:r>
              <a:rPr lang="fa-IR" sz="1600" spc="0" dirty="0" smtClean="0">
                <a:solidFill>
                  <a:prstClr val="black"/>
                </a:solidFill>
                <a:latin typeface="Times New Roman" pitchFamily="18" charset="0"/>
                <a:cs typeface="B Mitra" pitchFamily="2" charset="-78"/>
              </a:rPr>
              <a:t>.</a:t>
            </a:r>
            <a:endParaRPr lang="fa-IR" sz="1600" spc="0" dirty="0">
              <a:solidFill>
                <a:prstClr val="black"/>
              </a:solidFill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fa-IR" sz="2000" cap="small" spc="0" dirty="0">
                <a:solidFill>
                  <a:srgbClr val="323232"/>
                </a:solidFill>
                <a:latin typeface="Century Schoolbook"/>
                <a:cs typeface="B Titr" pitchFamily="2" charset="-78"/>
              </a:rPr>
              <a:t>مطالعه موردي</a:t>
            </a:r>
            <a:r>
              <a:rPr lang="fa-IR" sz="2000" cap="small" spc="0" dirty="0" smtClean="0">
                <a:solidFill>
                  <a:srgbClr val="323232"/>
                </a:solidFill>
                <a:latin typeface="Century Schoolbook"/>
                <a:cs typeface="B Titr" pitchFamily="2" charset="-78"/>
              </a:rPr>
              <a:t>: تغییر </a:t>
            </a:r>
            <a:r>
              <a:rPr lang="fa-IR" sz="2000" cap="small" spc="0" dirty="0">
                <a:solidFill>
                  <a:srgbClr val="323232"/>
                </a:solidFill>
                <a:latin typeface="Century Schoolbook"/>
                <a:cs typeface="B Titr" pitchFamily="2" charset="-78"/>
              </a:rPr>
              <a:t>شکل تمایلات قدیمی سیستم سازمانی شرکت</a:t>
            </a:r>
            <a:r>
              <a:rPr lang="en-US" sz="2000" cap="small" spc="0" dirty="0">
                <a:solidFill>
                  <a:srgbClr val="323232"/>
                </a:solidFill>
                <a:latin typeface="Century Schoolbook"/>
                <a:cs typeface="B Titr" pitchFamily="2" charset="-78"/>
              </a:rPr>
              <a:t> tasty baking</a:t>
            </a: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dirty="0"/>
              <a:t>امروزه توليدکنندگان خودرو در کشورهاي صنعتي، از مشتريان مي‌خواهند با استفاده از چراغ جادوي خود –کامپيوتر خانگي- آن</a:t>
            </a:r>
            <a:r>
              <a:rPr lang="fa-IR" sz="2400" dirty="0"/>
              <a:t>‌</a:t>
            </a:r>
            <a:r>
              <a:rPr lang="ar-SA" sz="2400" dirty="0"/>
              <a:t>ها را در محل احضار کنند تا همچون غول چراغ جادو، دست به سينه در برابر علاءالدين‌هاي مختلف بايستند تا آن</a:t>
            </a:r>
            <a:r>
              <a:rPr lang="fa-IR" sz="2400" dirty="0"/>
              <a:t>‌</a:t>
            </a:r>
            <a:r>
              <a:rPr lang="ar-SA" sz="2400" dirty="0"/>
              <a:t>ها نه‌تنها رنگ</a:t>
            </a:r>
            <a:r>
              <a:rPr lang="fa-IR" sz="2400" dirty="0"/>
              <a:t>،</a:t>
            </a:r>
            <a:r>
              <a:rPr lang="ar-SA" sz="2400" dirty="0"/>
              <a:t> بلکه مدل چراغ، سپر و... خودروي مورد</a:t>
            </a:r>
            <a:r>
              <a:rPr lang="fa-IR" sz="2400" dirty="0"/>
              <a:t> </a:t>
            </a:r>
            <a:r>
              <a:rPr lang="ar-SA" sz="2400" dirty="0"/>
              <a:t>نيازشان را مشخص کنند و اين</a:t>
            </a:r>
            <a:r>
              <a:rPr lang="fa-IR" sz="2400" dirty="0"/>
              <a:t>‌</a:t>
            </a:r>
            <a:r>
              <a:rPr lang="ar-SA" sz="2400" dirty="0"/>
              <a:t>ها در کوتاه</a:t>
            </a:r>
            <a:r>
              <a:rPr lang="fa-IR" sz="2400" dirty="0"/>
              <a:t>‌</a:t>
            </a:r>
            <a:r>
              <a:rPr lang="ar-SA" sz="2400" dirty="0"/>
              <a:t>ترين زمان، در محل موردنظر تحويل د</a:t>
            </a:r>
            <a:r>
              <a:rPr lang="fa-IR" sz="2400" dirty="0"/>
              <a:t>اده می‌شوند</a:t>
            </a:r>
            <a:r>
              <a:rPr lang="ar-SA" sz="2400" dirty="0"/>
              <a:t>. </a:t>
            </a:r>
            <a:endParaRPr lang="en-US" sz="2400" dirty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37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ar-SA" sz="2400" dirty="0"/>
              <a:t>همواره بايد به اين اصل اساسي توجه شود که قول کمتري بدهيم اما بيشتر و بهتر از آنچه که قول داده‌ايم، عرضه کنيم. </a:t>
            </a:r>
            <a:endParaRPr lang="fa-IR" sz="2400" dirty="0"/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2400" dirty="0"/>
              <a:t>نتایج: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ذوق‌زدگي </a:t>
            </a:r>
            <a:endParaRPr lang="fa-IR" sz="2400" dirty="0"/>
          </a:p>
          <a:p>
            <a:pPr algn="just" rtl="1">
              <a:lnSpc>
                <a:spcPct val="150000"/>
              </a:lnSpc>
              <a:defRPr/>
            </a:pPr>
            <a:r>
              <a:rPr lang="fa-IR" sz="2400" dirty="0"/>
              <a:t>عدم نارضایتی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SA" sz="2400" dirty="0"/>
              <a:t>وفاداري  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40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fa-IR" sz="72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45720" indent="0" algn="ctr">
              <a:buNone/>
            </a:pPr>
            <a:r>
              <a:rPr lang="fa-IR" sz="7200" dirty="0" smtClean="0">
                <a:solidFill>
                  <a:srgbClr val="FF0000"/>
                </a:solidFill>
                <a:cs typeface="B Titr" pitchFamily="2" charset="-78"/>
              </a:rPr>
              <a:t>با تشکر</a:t>
            </a:r>
            <a:endParaRPr lang="en-US" sz="72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45720" indent="0" algn="ctr">
              <a:buNone/>
            </a:pPr>
            <a:endParaRPr lang="en-US" sz="7200" dirty="0">
              <a:solidFill>
                <a:srgbClr val="FF0000"/>
              </a:solidFill>
              <a:cs typeface="B Titr" pitchFamily="2" charset="-78"/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8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dirty="0">
                <a:latin typeface="Calibri"/>
                <a:ea typeface="Calibri"/>
                <a:cs typeface="Arial"/>
              </a:rPr>
              <a:t>سپ بطور كلی ازچهار بخش كاربردی حسابداری</a:t>
            </a:r>
            <a:r>
              <a:rPr lang="ar-SA" dirty="0" smtClean="0">
                <a:latin typeface="Calibri"/>
                <a:ea typeface="Calibri"/>
                <a:cs typeface="Arial"/>
              </a:rPr>
              <a:t>،</a:t>
            </a:r>
            <a:r>
              <a:rPr lang="fa-IR" dirty="0" smtClean="0">
                <a:latin typeface="Calibri"/>
                <a:ea typeface="Calibri"/>
                <a:cs typeface="Arial"/>
              </a:rPr>
              <a:t> </a:t>
            </a:r>
            <a:r>
              <a:rPr lang="ar-SA" dirty="0" smtClean="0">
                <a:latin typeface="Calibri"/>
                <a:ea typeface="Calibri"/>
                <a:cs typeface="Arial"/>
              </a:rPr>
              <a:t>تولید،</a:t>
            </a:r>
            <a:r>
              <a:rPr lang="fa-IR" dirty="0" smtClean="0">
                <a:latin typeface="Calibri"/>
                <a:ea typeface="Calibri"/>
                <a:cs typeface="Arial"/>
              </a:rPr>
              <a:t> </a:t>
            </a:r>
            <a:r>
              <a:rPr lang="ar-SA" dirty="0" smtClean="0">
                <a:latin typeface="Calibri"/>
                <a:ea typeface="Calibri"/>
                <a:cs typeface="Arial"/>
              </a:rPr>
              <a:t>فروش </a:t>
            </a:r>
            <a:r>
              <a:rPr lang="ar-SA" dirty="0">
                <a:latin typeface="Calibri"/>
                <a:ea typeface="Calibri"/>
                <a:cs typeface="Arial"/>
              </a:rPr>
              <a:t>و منابع انسانی تشكیل شده است .این چهار بخش بیش از هفتاد ماژول را در نرم افزار </a:t>
            </a:r>
            <a:r>
              <a:rPr lang="en-US" dirty="0">
                <a:latin typeface="Calibri"/>
                <a:ea typeface="Calibri"/>
                <a:cs typeface="Arial"/>
              </a:rPr>
              <a:t>SAP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ar-SA" dirty="0">
                <a:latin typeface="Arial"/>
                <a:ea typeface="Calibri"/>
                <a:cs typeface="Arial"/>
              </a:rPr>
              <a:t>به خود اختصاص داده اند. كاربرد نرم افزار </a:t>
            </a:r>
            <a:r>
              <a:rPr lang="en-US" dirty="0">
                <a:latin typeface="Calibri"/>
                <a:ea typeface="Calibri"/>
                <a:cs typeface="Arial"/>
              </a:rPr>
              <a:t>SAP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ar-SA" dirty="0">
                <a:latin typeface="Arial"/>
                <a:ea typeface="Calibri"/>
                <a:cs typeface="Arial"/>
              </a:rPr>
              <a:t>به شركتها این امكان را داده است كه كاملا بطور اتوماتیك و یكپارچه عمل كنند و بسیاری از فرایندها و رویه های دستی و هزینه بر كه منجر به بروز اشتباهاتی در روند كار میشد را نیز حذف كنند .نرم افزار سپ علاوه بر افزایش سرعت در تصمیم گیری مدیران قادر است بصورت كارا و اثر بخش در سطح بین المللی مورد استفاده قرار گیرد. اجرا و بكارگیری نرم افزار </a:t>
            </a:r>
            <a:r>
              <a:rPr lang="en-US" dirty="0">
                <a:latin typeface="Calibri"/>
                <a:ea typeface="Calibri"/>
                <a:cs typeface="Arial"/>
              </a:rPr>
              <a:t>SAP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ar-SA" dirty="0">
                <a:latin typeface="Arial"/>
                <a:ea typeface="Calibri"/>
                <a:cs typeface="Arial"/>
              </a:rPr>
              <a:t>در سطح شركتهای بزرگ با مشكلات و هزینه های زیادی همراه است و بعلاوه زمان زیادی نیز بطول خواهد انجامید . ولی تجربه نشان داده است اجرای این سیستم در شركتهایی با اندازه متوسط كه حدود 500 میلیون دلار فروش سالانه داشته </a:t>
            </a:r>
            <a:r>
              <a:rPr lang="ar-SA" dirty="0" smtClean="0">
                <a:latin typeface="Arial"/>
                <a:ea typeface="Calibri"/>
                <a:cs typeface="Arial"/>
              </a:rPr>
              <a:t>باشند، </a:t>
            </a:r>
            <a:r>
              <a:rPr lang="ar-SA" dirty="0">
                <a:latin typeface="Arial"/>
                <a:ea typeface="Calibri"/>
                <a:cs typeface="Arial"/>
              </a:rPr>
              <a:t>مناسب و </a:t>
            </a:r>
            <a:r>
              <a:rPr lang="ar-SA" dirty="0" smtClean="0">
                <a:latin typeface="Arial"/>
                <a:ea typeface="Calibri"/>
                <a:cs typeface="Arial"/>
              </a:rPr>
              <a:t>ایده</a:t>
            </a:r>
            <a:r>
              <a:rPr lang="fa-IR" dirty="0" smtClean="0">
                <a:latin typeface="Arial"/>
                <a:ea typeface="Calibri"/>
                <a:cs typeface="Arial"/>
              </a:rPr>
              <a:t>‌</a:t>
            </a:r>
            <a:r>
              <a:rPr lang="ar-SA" dirty="0" smtClean="0">
                <a:latin typeface="Arial"/>
                <a:ea typeface="Calibri"/>
                <a:cs typeface="Arial"/>
              </a:rPr>
              <a:t>آل </a:t>
            </a:r>
            <a:r>
              <a:rPr lang="ar-SA" dirty="0">
                <a:latin typeface="Arial"/>
                <a:ea typeface="Calibri"/>
                <a:cs typeface="Arial"/>
              </a:rPr>
              <a:t>خواهد بود.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1000" dirty="0"/>
              <a:t/>
            </a:r>
            <a:br>
              <a:rPr lang="fa-IR" sz="1000" dirty="0"/>
            </a:br>
            <a:endParaRPr lang="en-US" sz="1000" dirty="0">
              <a:cs typeface="2  Farnaz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73" y="1719263"/>
            <a:ext cx="5801654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سازمانی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ERP</a:t>
            </a: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 بر اساس ماژول های نرم افزار یکپارچه شده ی پایگاه داده ی مرکزی می باشند.</a:t>
            </a: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پایگاه داده اطلاعات را از قسمت های مختلف سازمان و فرآیندهای کلیدی کسب و کار از جمله مالی و حسابداری، فروش و بازاریابی، منابع انسانی و ساخت و تولید جمع آوری کرده </a:t>
            </a: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اطلاعات را به صورت یکپاچه در آورده و</a:t>
            </a: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در اختیار تمام بخش ها قرار می دهد.</a:t>
            </a: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این سیستم ها تقریبا از همه فعالیت های سازمانی پشتیبانی می کنند.</a:t>
            </a:r>
          </a:p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24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شما را قادر می سازد وقتی که یک سفارش بزرگ دریافت کردید و یا بارگیری از طرف تأمین کنندگان با تأخیر همراه شد به سرعت واکنش نشان دهید.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r"/>
            <a:r>
              <a:rPr lang="fa-IR" sz="2000" kern="0" cap="none" dirty="0">
                <a:solidFill>
                  <a:srgbClr val="000000"/>
                </a:solidFill>
                <a:latin typeface="Arial"/>
                <a:cs typeface="B Titr" pitchFamily="2" charset="-78"/>
              </a:rPr>
              <a:t>سیستم های سازمانی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4" y="1752600"/>
            <a:ext cx="587593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62000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cs typeface="B Titr" pitchFamily="2" charset="-78"/>
              </a:rPr>
              <a:t>سیستم های سازمانی چگونه عمل می کنند؟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903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600" dirty="0" smtClean="0">
                <a:solidFill>
                  <a:srgbClr val="000000"/>
                </a:solidFill>
                <a:latin typeface="Arial"/>
                <a:cs typeface="B Mitra" pitchFamily="2" charset="-78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56582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60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سیستم های سازمانی دارای مجموعه ای از ماژول های نرم افزارهای یکپارچه شده و پایگاه داده ی مرکزی می باشد که این امکان را به داده ها می دهد که توسط فرآیندهای مختلف تجاری و ناحیه های عملیاتی در سراسر سازمان به اشتراک گذاشته شوند.</a:t>
            </a:r>
            <a:endParaRPr lang="en-US" sz="1600" dirty="0">
              <a:solidFill>
                <a:srgbClr val="000000"/>
              </a:solidFill>
              <a:latin typeface="Arial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63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نرم افزارهای سازمانی 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با هزاران فرآیند تجاری از پیش تعریف شده ساخته شده که بهترین شیوه ها را ارائه می کند.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اگرچه در ابتدا نرم افزارها برای خودکارسازی فرآیندهای درونی طراحی شده بودند اما با گسترش بیرون-محور شدند.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endParaRPr lang="fa-IR" sz="1600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مالی و حسابداری</a:t>
            </a: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: حسابهای پرداختنی، حسابهای دریافتنی، دارایی های ثابت و ...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منابع انسانی</a:t>
            </a: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: اداره ی پرسنل، حقوق و دستمزد، برنامه ریزی نیروی کار و ...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ساخت و تولید</a:t>
            </a: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: تهیه، مدیریت موجودی، خرید، بارگیری و...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فروش و بازاریابی</a:t>
            </a: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: سفارش، قیمت گذاری، برنامه ریزی فروش و ...</a:t>
            </a: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endParaRPr lang="fa-IR" sz="1600" kern="0" dirty="0">
              <a:solidFill>
                <a:srgbClr val="000000"/>
              </a:solidFill>
              <a:latin typeface="Arial"/>
              <a:cs typeface="B Mitra" pitchFamily="2" charset="-78"/>
            </a:endParaRPr>
          </a:p>
          <a:p>
            <a:pPr marL="742950" lvl="2" indent="-342900" algn="just" rtl="1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v"/>
            </a:pPr>
            <a:r>
              <a:rPr lang="fa-IR" sz="1600" b="1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برای پیاده سازی سازمان ها باید: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Ø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عملیاتی از سیستم را که می خواهند انتخاب کنند.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Ø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فرآیند کسب و کار خود را در فرآیند نرم افزار ترسیم کنند.</a:t>
            </a:r>
          </a:p>
          <a:p>
            <a:pPr marL="1200150" lvl="3" indent="-342900" algn="just" rtl="1" eaLnBrk="0" fontAlgn="base" hangingPunct="0">
              <a:spcAft>
                <a:spcPct val="0"/>
              </a:spcAft>
              <a:buClr>
                <a:srgbClr val="9999CC"/>
              </a:buClr>
              <a:buSzPct val="75000"/>
              <a:buFont typeface="Wingdings" pitchFamily="2" charset="2"/>
              <a:buChar char="Ø"/>
            </a:pPr>
            <a:r>
              <a:rPr lang="fa-IR" sz="1600" kern="0" dirty="0">
                <a:solidFill>
                  <a:srgbClr val="000000"/>
                </a:solidFill>
                <a:latin typeface="Arial"/>
                <a:cs typeface="B Mitra" pitchFamily="2" charset="-78"/>
              </a:rPr>
              <a:t>از سفارشی سازی سازمان ها استفاده کنند.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b="1" dirty="0">
                <a:cs typeface="B Titr" pitchFamily="2" charset="-78"/>
              </a:rPr>
              <a:t>نرم افزارهای سازمانی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500</TotalTime>
  <Words>2704</Words>
  <Application>Microsoft Office PowerPoint</Application>
  <PresentationFormat>On-screen Show (4:3)</PresentationFormat>
  <Paragraphs>231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Grid</vt:lpstr>
      <vt:lpstr>دستیابی به مزیت عملیاتی و ارتباط با مشتری؛ نرم افزارهای کاربردی سازمانی</vt:lpstr>
      <vt:lpstr>سرفصل مطالب</vt:lpstr>
      <vt:lpstr>اهداف يادگيري </vt:lpstr>
      <vt:lpstr>مطالعه موردي: تغییر شکل تمایلات قدیمی سیستم سازمانی شرکت tasty baking</vt:lpstr>
      <vt:lpstr>sap</vt:lpstr>
      <vt:lpstr> </vt:lpstr>
      <vt:lpstr>سیستم های سازمانی</vt:lpstr>
      <vt:lpstr>سیستم های سازمانی چگونه عمل می کنند؟</vt:lpstr>
      <vt:lpstr>نرم افزارهای سازمانی</vt:lpstr>
      <vt:lpstr>PowerPoint Presentation</vt:lpstr>
      <vt:lpstr>ارزش تجاری سیستم های سازمانی</vt:lpstr>
      <vt:lpstr>زنجیره ی تأمین</vt:lpstr>
      <vt:lpstr>زنجیره ی تأمین (ادامه)</vt:lpstr>
      <vt:lpstr>سیستم های اطلاعاتی و مدیریت زنجیره ی تأمین</vt:lpstr>
      <vt:lpstr>سیستم های اطلاعاتی و مدیریت زنجیره ی تأمین(ادامه)</vt:lpstr>
      <vt:lpstr>اثر شلاقی</vt:lpstr>
      <vt:lpstr>اثر شلاقی (ادامه)</vt:lpstr>
      <vt:lpstr>پاسخ </vt:lpstr>
      <vt:lpstr>نرم افزارها ی مدیریت زنجیره ی تأمین</vt:lpstr>
      <vt:lpstr>زنجیره ی تأمین جهانی و اینترنت</vt:lpstr>
      <vt:lpstr>مسائل زنجیره ی تأمین جهانی</vt:lpstr>
      <vt:lpstr>زنجیره تأمین تقاضا محور</vt:lpstr>
      <vt:lpstr>مدل زنجیره ی تأمین کششی و رانشی</vt:lpstr>
      <vt:lpstr>ارزش تجاری سیستم های زنجیره ی تأمین :</vt:lpstr>
      <vt:lpstr>زنجیره ی تامین اینترنت محور در آینده</vt:lpstr>
      <vt:lpstr>مدیریت ارتباط با مشتری چیست؟</vt:lpstr>
      <vt:lpstr>نرم‌افزار مديريت مشتریCRM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زمینه های ظهورCRM </vt:lpstr>
      <vt:lpstr>اهداف CRM</vt:lpstr>
      <vt:lpstr>محرک‌های درونی سازمان که باعث توجه به CRM می‌شوند: </vt:lpstr>
      <vt:lpstr>به دلايل زير نگهداري مشتريان براي سازمان‌ها سودآوري به همراه خواهد داشت:</vt:lpstr>
      <vt:lpstr>اصول CRM</vt:lpstr>
      <vt:lpstr>مدل چرخه حیات CRM</vt:lpstr>
      <vt:lpstr>مراحل CRM وکانون توجه و استراتژی‌های سازمان برای انجام چرخه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Admin</cp:lastModifiedBy>
  <cp:revision>40</cp:revision>
  <dcterms:created xsi:type="dcterms:W3CDTF">2014-10-14T13:19:59Z</dcterms:created>
  <dcterms:modified xsi:type="dcterms:W3CDTF">2022-12-16T22:10:10Z</dcterms:modified>
</cp:coreProperties>
</file>